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67" r:id="rId2"/>
    <p:sldId id="729" r:id="rId3"/>
    <p:sldId id="708" r:id="rId4"/>
    <p:sldId id="739" r:id="rId5"/>
    <p:sldId id="348" r:id="rId6"/>
    <p:sldId id="711" r:id="rId7"/>
    <p:sldId id="492" r:id="rId8"/>
    <p:sldId id="507" r:id="rId9"/>
    <p:sldId id="508" r:id="rId10"/>
    <p:sldId id="74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275"/>
    <p:restoredTop sz="95964"/>
  </p:normalViewPr>
  <p:slideViewPr>
    <p:cSldViewPr snapToGrid="0" snapToObjects="1">
      <p:cViewPr varScale="1">
        <p:scale>
          <a:sx n="108" d="100"/>
          <a:sy n="108" d="100"/>
        </p:scale>
        <p:origin x="2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17335-C2DF-254B-B4F9-D9053CDF7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752E93-9505-B04A-84EB-C5CEE39C38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5E6C5-3ACC-5940-94AD-304EB46A6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0115C-9ECF-BF44-9517-6D5BB66F7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06120-F476-EE4C-A4FF-72DC5FC7E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35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D611C-A5DF-684F-9F5B-1CFAD2723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DE04E-45A0-3849-BE1A-0F1B5C8F0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0B3C9-2B9C-CC43-A9BF-72E306654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14B1D-6E8C-8C4B-A922-69FA24037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02288-920D-8A44-9265-D980DF5E9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61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C144C1-198E-EB4E-9B83-5FBAB0B2CF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D64453-EB24-6648-98C4-F99E960E9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6F22D-6D54-EA41-907D-D0F3A5CDC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6274F-F43D-4642-A70F-C7F4B690C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9411B-EFFA-1349-B38F-339063517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16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1E1B8-6447-3E4C-A4C7-D62F2A504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E0F76-C46B-4E45-A169-35C2F0547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C9E81-0B37-414C-92BF-8B5793AF4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56AB9-DBE5-8C4C-AE81-3167F4B14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CFD0E-6ADB-694F-9299-693ABAE9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660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362-95E7-F84E-A04A-0CD954C46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6970DC-26D0-1349-BA81-4188E5EC1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C04AC-2113-864D-B5C7-932C0474D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8F7F2-B139-A346-B85D-7C454940F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F27B8-68FD-0640-B0A8-0EE27636E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00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79077-A29F-464A-B10C-A4A868BB8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09841-EB5D-834F-9119-B3B7B7C9E1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025154-926F-5E49-AA06-57C245E4C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61FA0B-B0D4-404A-93D8-DC3F039AB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A3A419-6EFE-DC43-A8AB-703A4BD57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CD629D-FF49-B142-BB2E-2F301E10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181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4D691-5DFC-9449-8CAF-4D85362A2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7AC3D1-3AE6-4A40-98B5-6410F214C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1D9CC6-44FB-A240-97BB-7810856481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D659A8-B054-5845-A815-F31A17FFD9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61237C-C5EA-D84A-A6AF-2ED154D609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82782-24B2-B648-AF83-8F636E94B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EA8732-8935-BB40-87B9-7A67F4C86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87039E-0D69-FD4F-969A-0A17D5D19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94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00857-3A0F-884F-8892-75ECE14B5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6D6B9B-35A7-6048-A66E-1B51EED21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F0729F-DC9E-D641-9A56-3C775D4B7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CA027-DAC5-EB47-9F39-8AC23C792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192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DCCE58-64DD-C54D-9062-E86B85B52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A6849F-4D27-F047-8C90-28270965D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DF66C-1DF3-1D49-B0CF-0C468DD93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60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8EFBE-8481-CF4C-8CA6-3FB2AA098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1F8E3-CED8-3040-B0C1-6EEAFA58E7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9A48C7-8F2A-6644-B890-2223062FFE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6B821-C11F-1343-B98B-42F1640E2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1FF95-B823-8641-85BD-4E941EC11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C29DDE-4C7E-514C-9B14-AC93AFDC8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385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B17D4-3DC5-2647-BEF9-AB6680E4A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6DBB18-3799-3844-AE1D-8CCB273C49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349C8E-C566-8846-99E0-B05B9776D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1811D8-56B5-384B-852F-B735D2A45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0D007-AD93-204E-8E03-8356C0538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FB8D6-7078-E74C-942B-AA565FE9F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9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335C83-3621-4E4B-9C4A-F7DD2616A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077E5-9E72-7343-B6AC-250CA778A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846D1-73FF-8048-8E75-D5D4C7B1E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8E43C-D11C-C140-AE94-8DE784BCADA2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2BF10-D118-BD44-8E18-A358FC7527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77870-1298-1F43-9262-25C2CF3C2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2B501-0E1D-4148-A589-BE74C9D9A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671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7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../media/image7.png"/><Relationship Id="rId5" Type="http://schemas.openxmlformats.org/officeDocument/2006/relationships/image" Target="NULL"/><Relationship Id="rId10" Type="http://schemas.openxmlformats.org/officeDocument/2006/relationships/image" Target="../media/image6.png"/><Relationship Id="rId4" Type="http://schemas.openxmlformats.org/officeDocument/2006/relationships/image" Target="NUL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zacklabe.files.wordpress.com/2023/08/sit_piomas_jul23.gif" TargetMode="External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limatecodered.org/2023/06/dramatic-arctic-sea-ice-news-should-not.html" TargetMode="External"/><Relationship Id="rId4" Type="http://schemas.openxmlformats.org/officeDocument/2006/relationships/hyperlink" Target="https://www.nature.com/articles/s41467-023-38511-8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zacklabe.files.wordpress.com/2023/08/sit_piomas_jul23.gif" TargetMode="External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hyperlink" Target="http://www.climatecodered.org/2023/06/dramatic-arctic-sea-ice-news-should-not.html" TargetMode="External"/><Relationship Id="rId4" Type="http://schemas.openxmlformats.org/officeDocument/2006/relationships/hyperlink" Target="https://www.nature.com/articles/s41467-023-38511-8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zacklabe.files.wordpress.com/2023/08/sit_piomas_jul23.gif" TargetMode="External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limatecodered.org/2023/06/dramatic-arctic-sea-ice-news-should-not.html" TargetMode="External"/><Relationship Id="rId4" Type="http://schemas.openxmlformats.org/officeDocument/2006/relationships/hyperlink" Target="https://www.nature.com/articles/s41467-023-38511-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240985-E633-3C40-AC86-4D9A3B1FD2D2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Next week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B446AF-37CD-4168-0FCE-7DED81971D4D}"/>
              </a:ext>
            </a:extLst>
          </p:cNvPr>
          <p:cNvSpPr txBox="1"/>
          <p:nvPr/>
        </p:nvSpPr>
        <p:spPr>
          <a:xfrm>
            <a:off x="1151906" y="1187532"/>
            <a:ext cx="92627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1-on-1 interviews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CGI on an ice-free Arctic</a:t>
            </a:r>
          </a:p>
        </p:txBody>
      </p:sp>
    </p:spTree>
    <p:extLst>
      <p:ext uri="{BB962C8B-B14F-4D97-AF65-F5344CB8AC3E}">
        <p14:creationId xmlns:p14="http://schemas.microsoft.com/office/powerpoint/2010/main" val="1609175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0DA21E-36BF-D1EB-F687-629DDCD449CD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To do sometime next week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5C2326-B06C-464E-6262-EAA9D72F3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405" y="745095"/>
            <a:ext cx="9678390" cy="591518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85776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6706AA-EEB3-2E4F-B4FB-66429C2F46E2}"/>
              </a:ext>
            </a:extLst>
          </p:cNvPr>
          <p:cNvSpPr txBox="1"/>
          <p:nvPr/>
        </p:nvSpPr>
        <p:spPr>
          <a:xfrm>
            <a:off x="277792" y="1957779"/>
            <a:ext cx="98806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Intermolecular bond strengths</a:t>
            </a:r>
          </a:p>
          <a:p>
            <a:r>
              <a:rPr lang="en-US" sz="2400" dirty="0"/>
              <a:t>What do the colors mean in these electrostatic potential maps?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BB13244-6CE2-5306-9A7F-DEFA422D5D93}"/>
              </a:ext>
            </a:extLst>
          </p:cNvPr>
          <p:cNvGrpSpPr>
            <a:grpSpLocks noChangeAspect="1"/>
          </p:cNvGrpSpPr>
          <p:nvPr/>
        </p:nvGrpSpPr>
        <p:grpSpPr>
          <a:xfrm>
            <a:off x="2178854" y="2724531"/>
            <a:ext cx="6036459" cy="2027791"/>
            <a:chOff x="2178854" y="3110297"/>
            <a:chExt cx="7517677" cy="252536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BFCB90A-9A46-8630-AF17-DC15A94F6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73165" y="3110297"/>
              <a:ext cx="3523366" cy="252536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F3B547C-1D3F-067E-2FB9-EE9995451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78854" y="3386102"/>
              <a:ext cx="2821409" cy="2049427"/>
            </a:xfrm>
            <a:prstGeom prst="rect">
              <a:avLst/>
            </a:prstGeom>
          </p:spPr>
        </p:pic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9B56D861-4AB8-6A50-F868-C7CB83C4C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288"/>
            <a:ext cx="12192000" cy="465839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Week 1 (this is a sampler, not necessarily what I’ll ask you)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2C65DF-622C-0D5C-1080-01140E445C4E}"/>
                  </a:ext>
                </a:extLst>
              </p:cNvPr>
              <p:cNvSpPr txBox="1"/>
              <p:nvPr/>
            </p:nvSpPr>
            <p:spPr>
              <a:xfrm>
                <a:off x="272799" y="777411"/>
                <a:ext cx="96571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The E-format convention</a:t>
                </a:r>
              </a:p>
              <a:p>
                <a:r>
                  <a:rPr lang="en-US" sz="2400" dirty="0"/>
                  <a:t>Define a variable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=8.314×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−3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using the E-format convention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2C65DF-622C-0D5C-1080-01140E445C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799" y="777411"/>
                <a:ext cx="9657176" cy="830997"/>
              </a:xfrm>
              <a:prstGeom prst="rect">
                <a:avLst/>
              </a:prstGeom>
              <a:blipFill>
                <a:blip r:embed="rId4"/>
                <a:stretch>
                  <a:fillRect l="-1051" t="-6061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F5AECEC-4249-D40F-95F8-2AEC4CBB2DAA}"/>
                  </a:ext>
                </a:extLst>
              </p:cNvPr>
              <p:cNvSpPr txBox="1"/>
              <p:nvPr/>
            </p:nvSpPr>
            <p:spPr>
              <a:xfrm>
                <a:off x="272799" y="4909540"/>
                <a:ext cx="9657176" cy="14071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Equations of state</a:t>
                </a:r>
                <a:endParaRPr lang="en-US" sz="24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Name this equation of state: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𝑛𝑅𝑇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𝑛𝑏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num>
                      <m:den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4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Describe the physical meaning behind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F5AECEC-4249-D40F-95F8-2AEC4CBB2D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799" y="4909540"/>
                <a:ext cx="9657176" cy="1407180"/>
              </a:xfrm>
              <a:prstGeom prst="rect">
                <a:avLst/>
              </a:prstGeom>
              <a:blipFill>
                <a:blip r:embed="rId5"/>
                <a:stretch>
                  <a:fillRect l="-1051" t="-3571" b="-80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137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00063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2400" b="1" dirty="0">
                <a:latin typeface="+mn-lt"/>
              </a:rPr>
              <a:t>Week 2 (this is a sampler, not necessarily what I’ll ask you)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6706AA-EEB3-2E4F-B4FB-66429C2F46E2}"/>
              </a:ext>
            </a:extLst>
          </p:cNvPr>
          <p:cNvSpPr txBox="1"/>
          <p:nvPr/>
        </p:nvSpPr>
        <p:spPr>
          <a:xfrm>
            <a:off x="207297" y="702835"/>
            <a:ext cx="100379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Visualizing derivative thermodynamic surfaces, part 1</a:t>
            </a:r>
            <a:endParaRPr lang="en-US" sz="2400" dirty="0"/>
          </a:p>
          <a:p>
            <a:r>
              <a:rPr lang="en-US" sz="2400" dirty="0"/>
              <a:t>Which thermodynamic surface is the one on the right?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DF0C5D5-C022-924E-8657-AAD4B476518B}"/>
              </a:ext>
            </a:extLst>
          </p:cNvPr>
          <p:cNvGrpSpPr/>
          <p:nvPr/>
        </p:nvGrpSpPr>
        <p:grpSpPr>
          <a:xfrm>
            <a:off x="7943205" y="539373"/>
            <a:ext cx="1327898" cy="3737613"/>
            <a:chOff x="10406573" y="1936855"/>
            <a:chExt cx="1327898" cy="373761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B8044095-921D-9640-A170-51AC75A4C7F5}"/>
                    </a:ext>
                  </a:extLst>
                </p:cNvPr>
                <p:cNvSpPr/>
                <p:nvPr/>
              </p:nvSpPr>
              <p:spPr>
                <a:xfrm>
                  <a:off x="10412985" y="1936855"/>
                  <a:ext cx="1317220" cy="69313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/>
                    <a:t>1.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</m:num>
                                <m:den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en-US" sz="2400" b="0" i="1" dirty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a14:m>
                  <a:r>
                    <a:rPr lang="en-US" sz="2400" b="1" dirty="0"/>
                    <a:t> </a:t>
                  </a:r>
                  <a:endParaRPr lang="en-US" sz="2400" dirty="0"/>
                </a:p>
              </p:txBody>
            </p:sp>
          </mc:Choice>
          <mc:Fallback xmlns="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B8044095-921D-9640-A170-51AC75A4C7F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12985" y="1936855"/>
                  <a:ext cx="1317220" cy="693138"/>
                </a:xfrm>
                <a:prstGeom prst="rect">
                  <a:avLst/>
                </a:prstGeom>
                <a:blipFill>
                  <a:blip r:embed="rId4"/>
                  <a:stretch>
                    <a:fillRect l="-6667" b="-17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6C88C431-E495-1249-B77F-A21AA7A16139}"/>
                    </a:ext>
                  </a:extLst>
                </p:cNvPr>
                <p:cNvSpPr/>
                <p:nvPr/>
              </p:nvSpPr>
              <p:spPr>
                <a:xfrm>
                  <a:off x="10406573" y="2935085"/>
                  <a:ext cx="1302280" cy="69390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b="0" i="1" dirty="0" smtClean="0">
                          <a:latin typeface="Cambria Math" panose="02040503050406030204" pitchFamily="18" charset="0"/>
                        </a:rPr>
                        <m:t>2. </m:t>
                      </m:r>
                      <m:sSub>
                        <m:sSubPr>
                          <m:ctrlPr>
                            <a:rPr lang="en-US" sz="24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</m:num>
                                <m:den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sub>
                      </m:sSub>
                    </m:oMath>
                  </a14:m>
                  <a:r>
                    <a:rPr lang="en-US" sz="2400" dirty="0"/>
                    <a:t> </a:t>
                  </a:r>
                </a:p>
              </p:txBody>
            </p:sp>
          </mc:Choice>
          <mc:Fallback xmlns=""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6C88C431-E495-1249-B77F-A21AA7A1613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06573" y="2935085"/>
                  <a:ext cx="1302280" cy="693908"/>
                </a:xfrm>
                <a:prstGeom prst="rect">
                  <a:avLst/>
                </a:prstGeom>
                <a:blipFill>
                  <a:blip r:embed="rId5"/>
                  <a:stretch>
                    <a:fillRect l="-971" b="-181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27D90538-688F-854F-BF2E-F52D87F02414}"/>
                    </a:ext>
                  </a:extLst>
                </p:cNvPr>
                <p:cNvSpPr/>
                <p:nvPr/>
              </p:nvSpPr>
              <p:spPr>
                <a:xfrm>
                  <a:off x="10446618" y="3934085"/>
                  <a:ext cx="1287853" cy="69313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3. </m:t>
                          </m:r>
                          <m:d>
                            <m:d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num>
                                <m:den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a14:m>
                  <a:r>
                    <a:rPr lang="en-US" sz="2400" dirty="0"/>
                    <a:t> </a:t>
                  </a:r>
                </a:p>
              </p:txBody>
            </p:sp>
          </mc:Choice>
          <mc:Fallback xmlns=""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27D90538-688F-854F-BF2E-F52D87F0241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46618" y="3934085"/>
                  <a:ext cx="1287853" cy="693138"/>
                </a:xfrm>
                <a:prstGeom prst="rect">
                  <a:avLst/>
                </a:prstGeom>
                <a:blipFill>
                  <a:blip r:embed="rId6"/>
                  <a:stretch>
                    <a:fillRect l="-980" b="-17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07A988B0-C5AE-ED48-90D8-39C8DDD2764F}"/>
                    </a:ext>
                  </a:extLst>
                </p:cNvPr>
                <p:cNvSpPr/>
                <p:nvPr/>
              </p:nvSpPr>
              <p:spPr>
                <a:xfrm>
                  <a:off x="10446618" y="4980560"/>
                  <a:ext cx="1287853" cy="69390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4. </m:t>
                          </m:r>
                          <m:d>
                            <m:d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400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num>
                                <m:den>
                                  <m:r>
                                    <a:rPr lang="en-US" sz="2400" b="0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sub>
                      </m:sSub>
                    </m:oMath>
                  </a14:m>
                  <a:r>
                    <a:rPr lang="en-US" sz="2400" dirty="0"/>
                    <a:t> </a:t>
                  </a:r>
                </a:p>
              </p:txBody>
            </p:sp>
          </mc:Choice>
          <mc:Fallback xmlns="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07A988B0-C5AE-ED48-90D8-39C8DDD2764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46618" y="4980560"/>
                  <a:ext cx="1287853" cy="693908"/>
                </a:xfrm>
                <a:prstGeom prst="rect">
                  <a:avLst/>
                </a:prstGeom>
                <a:blipFill>
                  <a:blip r:embed="rId7"/>
                  <a:stretch>
                    <a:fillRect l="-980" b="-363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A0FCA67-6FE7-A34B-9BF9-B1579E0995B0}"/>
                  </a:ext>
                </a:extLst>
              </p:cNvPr>
              <p:cNvSpPr/>
              <p:nvPr/>
            </p:nvSpPr>
            <p:spPr>
              <a:xfrm>
                <a:off x="1944768" y="2712220"/>
                <a:ext cx="96853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A0FCA67-6FE7-A34B-9BF9-B1579E0995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4768" y="2712220"/>
                <a:ext cx="968535" cy="369332"/>
              </a:xfrm>
              <a:prstGeom prst="rect">
                <a:avLst/>
              </a:prstGeom>
              <a:blipFill>
                <a:blip r:embed="rId8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18833733-40ED-2C68-C63C-712F1AAEF970}"/>
              </a:ext>
            </a:extLst>
          </p:cNvPr>
          <p:cNvGrpSpPr/>
          <p:nvPr/>
        </p:nvGrpSpPr>
        <p:grpSpPr>
          <a:xfrm>
            <a:off x="514651" y="1533832"/>
            <a:ext cx="6242575" cy="2930344"/>
            <a:chOff x="257476" y="2012650"/>
            <a:chExt cx="6242575" cy="293034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6A87CB8-C1A6-7B42-8AEC-5EDFCC11B2C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57476" y="2012650"/>
              <a:ext cx="6242575" cy="2930344"/>
              <a:chOff x="-701281" y="1088136"/>
              <a:chExt cx="11949153" cy="5409910"/>
            </a:xfrm>
          </p:grpSpPr>
          <p:pic>
            <p:nvPicPr>
              <p:cNvPr id="7" name="Picture 2">
                <a:extLst>
                  <a:ext uri="{FF2B5EF4-FFF2-40B4-BE49-F238E27FC236}">
                    <a16:creationId xmlns:a16="http://schemas.microsoft.com/office/drawing/2014/main" id="{4A25AC05-D866-E544-9AAE-C372CF28C38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701281" y="1088136"/>
                <a:ext cx="7147673" cy="53644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Picture 2">
                <a:extLst>
                  <a:ext uri="{FF2B5EF4-FFF2-40B4-BE49-F238E27FC236}">
                    <a16:creationId xmlns:a16="http://schemas.microsoft.com/office/drawing/2014/main" id="{350242A4-7C1D-6840-960B-28F8206F49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879"/>
              <a:stretch/>
            </p:blipFill>
            <p:spPr bwMode="auto">
              <a:xfrm>
                <a:off x="5293157" y="1426464"/>
                <a:ext cx="5954715" cy="50715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5" name="Curved Left Arrow 14">
              <a:extLst>
                <a:ext uri="{FF2B5EF4-FFF2-40B4-BE49-F238E27FC236}">
                  <a16:creationId xmlns:a16="http://schemas.microsoft.com/office/drawing/2014/main" id="{08A252DC-BD10-B641-B8FD-8BEE5959AD7F}"/>
                </a:ext>
              </a:extLst>
            </p:cNvPr>
            <p:cNvSpPr/>
            <p:nvPr/>
          </p:nvSpPr>
          <p:spPr>
            <a:xfrm rot="16200000">
              <a:off x="3274291" y="1404059"/>
              <a:ext cx="525704" cy="1954243"/>
            </a:xfrm>
            <a:prstGeom prst="curvedLeftArrow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5B1E5D7-5667-4BE9-A871-43062E522E03}"/>
                  </a:ext>
                </a:extLst>
              </p:cNvPr>
              <p:cNvSpPr txBox="1"/>
              <p:nvPr/>
            </p:nvSpPr>
            <p:spPr>
              <a:xfrm>
                <a:off x="207297" y="4728914"/>
                <a:ext cx="11178406" cy="10853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Analytical partial derivatives</a:t>
                </a:r>
                <a:endParaRPr lang="en-US" sz="2400" dirty="0"/>
              </a:p>
              <a:p>
                <a:r>
                  <a:rPr lang="en-US" sz="2400" b="0" dirty="0">
                    <a:solidFill>
                      <a:schemeClr val="tx1"/>
                    </a:solidFill>
                  </a:rPr>
                  <a:t>Suppose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𝑛𝑅𝑇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𝑛𝑏</m:t>
                        </m:r>
                      </m:den>
                    </m:f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−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num>
                      <m:den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×(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𝑛𝑏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. Find the algebraic expression corresponding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sz="24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</m:t>
                                </m:r>
                              </m:num>
                              <m:den>
                                <m:r>
                                  <a:rPr lang="en-US" sz="24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sz="24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5B1E5D7-5667-4BE9-A871-43062E522E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297" y="4728914"/>
                <a:ext cx="11178406" cy="1085362"/>
              </a:xfrm>
              <a:prstGeom prst="rect">
                <a:avLst/>
              </a:prstGeom>
              <a:blipFill>
                <a:blip r:embed="rId11"/>
                <a:stretch>
                  <a:fillRect l="-908" t="-4651" b="-4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78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7ACD12-2A6D-4C4B-833A-3F909AC9BB7D}"/>
              </a:ext>
            </a:extLst>
          </p:cNvPr>
          <p:cNvGrpSpPr/>
          <p:nvPr/>
        </p:nvGrpSpPr>
        <p:grpSpPr>
          <a:xfrm>
            <a:off x="772160" y="1631480"/>
            <a:ext cx="6121761" cy="4730607"/>
            <a:chOff x="6531419" y="3429000"/>
            <a:chExt cx="4281264" cy="313316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DC3A9BD-A0A9-0740-8AD2-1927629B1C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231" t="22895"/>
            <a:stretch/>
          </p:blipFill>
          <p:spPr>
            <a:xfrm>
              <a:off x="6531419" y="3918250"/>
              <a:ext cx="4281264" cy="2643915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1A4B2E1-D52C-CF4E-9EF2-0B0922A3C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37220" y="3429000"/>
              <a:ext cx="1066800" cy="558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DFA010B-8DE2-1142-8E60-0C708E64B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45630" y="5024120"/>
              <a:ext cx="1066800" cy="558800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F6706AA-EEB3-2E4F-B4FB-66429C2F46E2}"/>
              </a:ext>
            </a:extLst>
          </p:cNvPr>
          <p:cNvSpPr txBox="1"/>
          <p:nvPr/>
        </p:nvSpPr>
        <p:spPr>
          <a:xfrm>
            <a:off x="302229" y="1134161"/>
            <a:ext cx="11587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Probability densities</a:t>
            </a:r>
          </a:p>
          <a:p>
            <a:r>
              <a:rPr lang="en-US" sz="2400" dirty="0"/>
              <a:t>Which graph below corresponds to the </a:t>
            </a:r>
            <a:r>
              <a:rPr lang="en-US" sz="2400" b="1" dirty="0"/>
              <a:t>heavier</a:t>
            </a:r>
            <a:r>
              <a:rPr lang="en-US" sz="2400" dirty="0"/>
              <a:t> molecule?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3FE871-878D-0144-BFF8-50CB16FB4B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5678"/>
          <a:stretch/>
        </p:blipFill>
        <p:spPr>
          <a:xfrm>
            <a:off x="4528347" y="2834947"/>
            <a:ext cx="3886448" cy="9588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4EDC97-B1B3-4043-BE59-4FDCC7C601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4132" y="3174013"/>
            <a:ext cx="1856541" cy="1997992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356A336-D413-46D6-B524-26B930E936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00063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</a:rPr>
              <a:t>Week 3 (this is a sampler, not necessarily what I’ll ask you)</a:t>
            </a:r>
          </a:p>
        </p:txBody>
      </p:sp>
    </p:spTree>
    <p:extLst>
      <p:ext uri="{BB962C8B-B14F-4D97-AF65-F5344CB8AC3E}">
        <p14:creationId xmlns:p14="http://schemas.microsoft.com/office/powerpoint/2010/main" val="3780051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62E9A30-6526-C641-A80E-2D0980AA8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96" y="907214"/>
            <a:ext cx="6086929" cy="45746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F5580A-5F05-1543-9B99-E227D98FB026}"/>
              </a:ext>
            </a:extLst>
          </p:cNvPr>
          <p:cNvSpPr txBox="1"/>
          <p:nvPr/>
        </p:nvSpPr>
        <p:spPr>
          <a:xfrm>
            <a:off x="6015990" y="1757499"/>
            <a:ext cx="6096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is responsible for the </a:t>
            </a:r>
            <a:r>
              <a:rPr lang="en-US" sz="2400" b="1" dirty="0"/>
              <a:t>curvature</a:t>
            </a:r>
            <a:r>
              <a:rPr lang="en-US" sz="2400" dirty="0"/>
              <a:t> of the red and green gases in the temperature direction?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Which gas(es) could be </a:t>
            </a:r>
            <a:r>
              <a:rPr lang="en-US" sz="2400" b="1" dirty="0"/>
              <a:t>ideal</a:t>
            </a:r>
            <a:r>
              <a:rPr lang="en-US" sz="2400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Which is probably a </a:t>
            </a:r>
            <a:r>
              <a:rPr lang="en-US" sz="2400" b="1" dirty="0"/>
              <a:t>monatomic gas</a:t>
            </a:r>
            <a:r>
              <a:rPr lang="en-US" sz="24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DBC95A-3E4F-5569-8316-4F12991830FC}"/>
              </a:ext>
            </a:extLst>
          </p:cNvPr>
          <p:cNvSpPr txBox="1"/>
          <p:nvPr/>
        </p:nvSpPr>
        <p:spPr>
          <a:xfrm>
            <a:off x="161896" y="717433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Interpreting U(T,V)</a:t>
            </a:r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1400CA7-71DE-234B-658A-0F4F042DBFC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00063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</a:rPr>
              <a:t>Week 4 (this is a sampler, not necessarily what I’ll ask you)</a:t>
            </a:r>
          </a:p>
        </p:txBody>
      </p:sp>
    </p:spTree>
    <p:extLst>
      <p:ext uri="{BB962C8B-B14F-4D97-AF65-F5344CB8AC3E}">
        <p14:creationId xmlns:p14="http://schemas.microsoft.com/office/powerpoint/2010/main" val="517382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5A71E9-18C7-8AFA-A06A-0B2150C1EF9C}"/>
              </a:ext>
            </a:extLst>
          </p:cNvPr>
          <p:cNvSpPr txBox="1"/>
          <p:nvPr/>
        </p:nvSpPr>
        <p:spPr>
          <a:xfrm>
            <a:off x="0" y="0"/>
            <a:ext cx="3194462" cy="8309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Scoring the 1-on-1 interviews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4ACF0D-7CB8-75AE-8B8E-DA089C21A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705" y="105405"/>
            <a:ext cx="6154820" cy="665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47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C17354-5AD5-ADE9-E069-8244DAFAC62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Coming sooner than we thought: an ice-free summertime Arctic Ocean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473856D-D5AA-A591-1448-559CE03B6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90" y="781437"/>
            <a:ext cx="7170973" cy="478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A581B6-19C9-A93E-314B-7AC01DDC99B8}"/>
              </a:ext>
            </a:extLst>
          </p:cNvPr>
          <p:cNvSpPr txBox="1"/>
          <p:nvPr/>
        </p:nvSpPr>
        <p:spPr>
          <a:xfrm>
            <a:off x="187090" y="6076563"/>
            <a:ext cx="6839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zacklabe.files.wordpress.com</a:t>
            </a:r>
            <a:r>
              <a:rPr lang="en-US" dirty="0">
                <a:hlinkClick r:id="rId3"/>
              </a:rPr>
              <a:t>/2023/08/sit_piomas_jul23.gif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C09018-9B1D-482F-50E6-B2D65E156373}"/>
              </a:ext>
            </a:extLst>
          </p:cNvPr>
          <p:cNvSpPr txBox="1"/>
          <p:nvPr/>
        </p:nvSpPr>
        <p:spPr>
          <a:xfrm>
            <a:off x="7529513" y="781437"/>
            <a:ext cx="458628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We used to think that the first time Arctic sea ice will go entirely away will be some summer in the 2050s (or even later), and after that an infrequent occurrence.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9828E-EAAE-9671-F2FA-1A4B4FE2B23F}"/>
              </a:ext>
            </a:extLst>
          </p:cNvPr>
          <p:cNvSpPr txBox="1"/>
          <p:nvPr/>
        </p:nvSpPr>
        <p:spPr>
          <a:xfrm>
            <a:off x="7529513" y="5476398"/>
            <a:ext cx="442549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*</a:t>
            </a:r>
            <a:r>
              <a:rPr lang="en-US" dirty="0">
                <a:hlinkClick r:id="rId4"/>
              </a:rPr>
              <a:t>https://www.nature.com/articles/s41467-023-38511-8</a:t>
            </a:r>
            <a:endParaRPr lang="en-US" dirty="0"/>
          </a:p>
          <a:p>
            <a:r>
              <a:rPr lang="en-US" sz="1800" dirty="0"/>
              <a:t>*</a:t>
            </a:r>
            <a:r>
              <a:rPr lang="en-US" dirty="0">
                <a:hlinkClick r:id="rId5"/>
              </a:rPr>
              <a:t>http://www.climatecodered.org/2023/06/dramatic-arctic-sea-ice-news-should-not.html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332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473856D-D5AA-A591-1448-559CE03B6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90" y="781437"/>
            <a:ext cx="7170973" cy="478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A581B6-19C9-A93E-314B-7AC01DDC99B8}"/>
              </a:ext>
            </a:extLst>
          </p:cNvPr>
          <p:cNvSpPr txBox="1"/>
          <p:nvPr/>
        </p:nvSpPr>
        <p:spPr>
          <a:xfrm>
            <a:off x="187090" y="6076563"/>
            <a:ext cx="6839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zacklabe.files.wordpress.com</a:t>
            </a:r>
            <a:r>
              <a:rPr lang="en-US" dirty="0">
                <a:hlinkClick r:id="rId3"/>
              </a:rPr>
              <a:t>/2023/08/sit_piomas_jul23.gif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C09018-9B1D-482F-50E6-B2D65E156373}"/>
              </a:ext>
            </a:extLst>
          </p:cNvPr>
          <p:cNvSpPr txBox="1"/>
          <p:nvPr/>
        </p:nvSpPr>
        <p:spPr>
          <a:xfrm>
            <a:off x="7529513" y="781437"/>
            <a:ext cx="458628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We used to think that the first time Arctic sea ice will go entirely away will be some summer in the 2050s (or even later), and after that an infrequent occurrence.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9828E-EAAE-9671-F2FA-1A4B4FE2B23F}"/>
              </a:ext>
            </a:extLst>
          </p:cNvPr>
          <p:cNvSpPr txBox="1"/>
          <p:nvPr/>
        </p:nvSpPr>
        <p:spPr>
          <a:xfrm>
            <a:off x="7529513" y="5476398"/>
            <a:ext cx="442549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*</a:t>
            </a:r>
            <a:r>
              <a:rPr lang="en-US" dirty="0">
                <a:hlinkClick r:id="rId4"/>
              </a:rPr>
              <a:t>https://www.nature.com/articles/s41467-023-38511-8</a:t>
            </a:r>
            <a:endParaRPr lang="en-US" dirty="0"/>
          </a:p>
          <a:p>
            <a:r>
              <a:rPr lang="en-US" sz="1800" dirty="0"/>
              <a:t>*</a:t>
            </a:r>
            <a:r>
              <a:rPr lang="en-US" dirty="0">
                <a:hlinkClick r:id="rId5"/>
              </a:rPr>
              <a:t>http://www.climatecodered.org/2023/06/dramatic-arctic-sea-ice-news-should-not.html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2675A2-C135-8C85-9FA9-DAD57B9898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3830" y="3172869"/>
            <a:ext cx="5799302" cy="14880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842962-08B2-0749-8E04-CB9395329AE6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Coming sooner than we thought: an ice-free summertime Arctic Ocean</a:t>
            </a:r>
          </a:p>
        </p:txBody>
      </p:sp>
    </p:spTree>
    <p:extLst>
      <p:ext uri="{BB962C8B-B14F-4D97-AF65-F5344CB8AC3E}">
        <p14:creationId xmlns:p14="http://schemas.microsoft.com/office/powerpoint/2010/main" val="4269899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473856D-D5AA-A591-1448-559CE03B6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90" y="781437"/>
            <a:ext cx="7170973" cy="478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A581B6-19C9-A93E-314B-7AC01DDC99B8}"/>
              </a:ext>
            </a:extLst>
          </p:cNvPr>
          <p:cNvSpPr txBox="1"/>
          <p:nvPr/>
        </p:nvSpPr>
        <p:spPr>
          <a:xfrm>
            <a:off x="187090" y="6076563"/>
            <a:ext cx="6839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zacklabe.files.wordpress.com</a:t>
            </a:r>
            <a:r>
              <a:rPr lang="en-US" dirty="0">
                <a:hlinkClick r:id="rId3"/>
              </a:rPr>
              <a:t>/2023/08/sit_piomas_jul23.gif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C09018-9B1D-482F-50E6-B2D65E156373}"/>
              </a:ext>
            </a:extLst>
          </p:cNvPr>
          <p:cNvSpPr txBox="1"/>
          <p:nvPr/>
        </p:nvSpPr>
        <p:spPr>
          <a:xfrm>
            <a:off x="7529513" y="781437"/>
            <a:ext cx="458628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We used to think that the first time Arctic sea ice will go entirely away will be some summer in the 2050s (or even later), and after that an infrequent occurrence.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9828E-EAAE-9671-F2FA-1A4B4FE2B23F}"/>
              </a:ext>
            </a:extLst>
          </p:cNvPr>
          <p:cNvSpPr txBox="1"/>
          <p:nvPr/>
        </p:nvSpPr>
        <p:spPr>
          <a:xfrm>
            <a:off x="7529513" y="5476398"/>
            <a:ext cx="442549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*</a:t>
            </a:r>
            <a:r>
              <a:rPr lang="en-US" dirty="0">
                <a:hlinkClick r:id="rId4"/>
              </a:rPr>
              <a:t>https://www.nature.com/articles/s41467-023-38511-8</a:t>
            </a:r>
            <a:endParaRPr lang="en-US" dirty="0"/>
          </a:p>
          <a:p>
            <a:r>
              <a:rPr lang="en-US" sz="1800" dirty="0"/>
              <a:t>*</a:t>
            </a:r>
            <a:r>
              <a:rPr lang="en-US" dirty="0">
                <a:hlinkClick r:id="rId5"/>
              </a:rPr>
              <a:t>http://www.climatecodered.org/2023/06/dramatic-arctic-sea-ice-news-should-not.html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812618-D003-F9A4-099A-56FAF68CFE57}"/>
              </a:ext>
            </a:extLst>
          </p:cNvPr>
          <p:cNvSpPr txBox="1"/>
          <p:nvPr/>
        </p:nvSpPr>
        <p:spPr>
          <a:xfrm>
            <a:off x="5477493" y="3135486"/>
            <a:ext cx="6157356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The last ice-free Arctic summer was ~130,000 years ago, when parts of the Greenland ice sheet went away and the West Antarctic Ice Sheet slipped into the ocean, bringing meters of sea level rise.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0DA21E-36BF-D1EB-F687-629DDCD449CD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Coming sooner than we thought: an ice-free summertime Arctic Ocean</a:t>
            </a:r>
          </a:p>
        </p:txBody>
      </p:sp>
    </p:spTree>
    <p:extLst>
      <p:ext uri="{BB962C8B-B14F-4D97-AF65-F5344CB8AC3E}">
        <p14:creationId xmlns:p14="http://schemas.microsoft.com/office/powerpoint/2010/main" val="484909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2117</TotalTime>
  <Words>537</Words>
  <Application>Microsoft Macintosh PowerPoint</Application>
  <PresentationFormat>Widescreen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PowerPoint Presentation</vt:lpstr>
      <vt:lpstr>Week 1 (this is a sampler, not necessarily what I’ll ask you)</vt:lpstr>
      <vt:lpstr>Week 2 (this is a sampler, not necessarily what I’ll ask you)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97</cp:revision>
  <dcterms:created xsi:type="dcterms:W3CDTF">2021-09-20T01:57:56Z</dcterms:created>
  <dcterms:modified xsi:type="dcterms:W3CDTF">2024-09-13T05:38:49Z</dcterms:modified>
</cp:coreProperties>
</file>

<file path=docProps/thumbnail.jpeg>
</file>